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691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chemeClr val="tx2"/>
                </a:solidFill>
                <a:latin typeface="Arial Black" pitchFamily="34" charset="0"/>
              </a:rPr>
              <a:t>ЗИМУЮЩИЕ ПТИЦЫ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chemeClr val="tx2"/>
                </a:solidFill>
              </a:rPr>
              <a:t>Презентация для детей старшей группы «Голубой Кит»</a:t>
            </a:r>
          </a:p>
          <a:p>
            <a:r>
              <a:rPr lang="ru-RU" dirty="0">
                <a:solidFill>
                  <a:schemeClr val="tx2"/>
                </a:solidFill>
              </a:rPr>
              <a:t>Подготовила: </a:t>
            </a:r>
            <a:r>
              <a:rPr lang="ru-RU" dirty="0" err="1">
                <a:solidFill>
                  <a:schemeClr val="tx2"/>
                </a:solidFill>
              </a:rPr>
              <a:t>Урмамбетова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Айдай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Турдалиевна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332656"/>
            <a:ext cx="3549080" cy="1070992"/>
          </a:xfrm>
        </p:spPr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7584" y="1916832"/>
            <a:ext cx="3960440" cy="452596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tx2"/>
                </a:solidFill>
              </a:rPr>
              <a:t>Клест</a:t>
            </a:r>
            <a:r>
              <a:rPr lang="ru-RU" sz="2000" dirty="0">
                <a:solidFill>
                  <a:schemeClr val="tx2"/>
                </a:solidFill>
              </a:rPr>
              <a:t> всегда был дружен с елкой,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Так и скачет по иголкам.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Шишки ловко потрошит,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Семенами их шуршит.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Что за праздничный наряд!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Перышки огнем горят.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Клесты сели на иголки —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Будто кто украсил елки!</a:t>
            </a:r>
          </a:p>
        </p:txBody>
      </p:sp>
      <p:pic>
        <p:nvPicPr>
          <p:cNvPr id="5" name="Содержимое 4" descr="4842412_zimuyuschie_ptici_2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4008" y="2132856"/>
            <a:ext cx="4038600" cy="2844328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835696" y="1600200"/>
            <a:ext cx="6851104" cy="452596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4000" b="1" i="1" dirty="0">
                <a:solidFill>
                  <a:schemeClr val="tx2"/>
                </a:solidFill>
              </a:rPr>
              <a:t>Все деревья я лечу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По деревьям я стучу.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Их спасаю от врагов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Вредных, маленьких жуков.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4000" b="1" i="1" dirty="0">
                <a:solidFill>
                  <a:schemeClr val="tx2"/>
                </a:solidFill>
              </a:rPr>
              <a:t>                                (Дятел)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40352" y="476672"/>
            <a:ext cx="946448" cy="940966"/>
          </a:xfrm>
        </p:spPr>
        <p:txBody>
          <a:bodyPr/>
          <a:lstStyle/>
          <a:p>
            <a:r>
              <a:rPr lang="ru-RU" dirty="0"/>
              <a:t> </a:t>
            </a:r>
          </a:p>
        </p:txBody>
      </p:sp>
      <p:pic>
        <p:nvPicPr>
          <p:cNvPr id="5" name="Содержимое 4" descr="4842415_zimuyuschie_ptici_5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2132856"/>
            <a:ext cx="4038600" cy="284432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solidFill>
                  <a:schemeClr val="tx2"/>
                </a:solidFill>
              </a:rPr>
              <a:t>Дробь рассыпалась по саду.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Посмотреть скорее надо —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Это кто там хулиганит,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По деревьям барабанит?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Пестрый </a:t>
            </a:r>
            <a:r>
              <a:rPr lang="ru-RU" sz="2000" b="1" dirty="0">
                <a:solidFill>
                  <a:schemeClr val="tx2"/>
                </a:solidFill>
              </a:rPr>
              <a:t>Дятел</a:t>
            </a:r>
            <a:r>
              <a:rPr lang="ru-RU" sz="2000" dirty="0">
                <a:solidFill>
                  <a:schemeClr val="tx2"/>
                </a:solidFill>
              </a:rPr>
              <a:t> в красной шапке 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Помахал мне сверху лапкой: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Ты мол, братец-ка, ступай,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Завтрак мой не прерывай.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Я долблю засохший ствол,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Здесь давно накрыт мне стол: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Короеды и личинки 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Повкусней любой ветчинки.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Вот и все, достал, готово!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Будет деревце здоровым!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115616" y="1600200"/>
            <a:ext cx="7344816" cy="452596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4000" b="1" i="1" dirty="0">
                <a:solidFill>
                  <a:schemeClr val="tx2"/>
                </a:solidFill>
              </a:rPr>
              <a:t>Эта птица всем знакома - 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Важно ходит возле дома 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Кар-Кар-Кар вдруг закричит, 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И спокойно улетит. 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Очень хитрая персона, 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А зовут её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4000" b="1" i="1" dirty="0">
                <a:solidFill>
                  <a:schemeClr val="tx2"/>
                </a:solidFill>
              </a:rPr>
              <a:t>                                   (Ворона)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55576" y="764704"/>
            <a:ext cx="3740224" cy="5544616"/>
          </a:xfrm>
        </p:spPr>
        <p:txBody>
          <a:bodyPr>
            <a:normAutofit fontScale="2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tx2"/>
                </a:solidFill>
              </a:rPr>
              <a:t>Н. Соболева</a:t>
            </a:r>
          </a:p>
          <a:p>
            <a:pPr marL="0" indent="0">
              <a:spcBef>
                <a:spcPts val="0"/>
              </a:spcBef>
              <a:buNone/>
            </a:pPr>
            <a:endParaRPr lang="ru-RU" sz="7200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tx2"/>
                </a:solidFill>
              </a:rPr>
              <a:t>— Здравствуй, милая </a:t>
            </a:r>
            <a:r>
              <a:rPr lang="ru-RU" sz="7200" b="1" dirty="0">
                <a:solidFill>
                  <a:schemeClr val="tx2"/>
                </a:solidFill>
              </a:rPr>
              <a:t>ворона</a:t>
            </a:r>
            <a:r>
              <a:rPr lang="ru-RU" sz="7200" dirty="0">
                <a:solidFill>
                  <a:schemeClr val="tx2"/>
                </a:solidFill>
              </a:rPr>
              <a:t>!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tx2"/>
                </a:solidFill>
              </a:rPr>
              <a:t>Я тебя ждала.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tx2"/>
                </a:solidFill>
              </a:rPr>
              <a:t>Как живешь, скажи, ворона,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tx2"/>
                </a:solidFill>
              </a:rPr>
              <a:t>Как твои дела?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tx2"/>
                </a:solidFill>
              </a:rPr>
              <a:t>Я тебя в лесу встречаю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tx2"/>
                </a:solidFill>
              </a:rPr>
              <a:t>И частенько замечаю: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tx2"/>
                </a:solidFill>
              </a:rPr>
              <a:t>Что-то очень ты грустна.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tx2"/>
                </a:solidFill>
              </a:rPr>
              <a:t>Ты, случайно, не больна? —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tx2"/>
                </a:solidFill>
              </a:rPr>
              <a:t>И ворона мне в ответ: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tx2"/>
                </a:solidFill>
              </a:rPr>
              <a:t>— Я грустна? Да что ты, нет!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tx2"/>
                </a:solidFill>
              </a:rPr>
              <a:t>Просто мы такие птицы —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tx2"/>
                </a:solidFill>
              </a:rPr>
              <a:t>Не к лицу нам веселиться.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tx2"/>
                </a:solidFill>
              </a:rPr>
              <a:t>Мы ведь песен не поем,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tx2"/>
                </a:solidFill>
              </a:rPr>
              <a:t>Не сравнить нас с соловьем.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tx2"/>
                </a:solidFill>
              </a:rPr>
              <a:t>Ну, конечно, иногда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tx2"/>
                </a:solidFill>
              </a:rPr>
              <a:t>Можно каркнуть — не беда!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tx2"/>
                </a:solidFill>
              </a:rPr>
              <a:t>Но свистеть да стрекотать,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tx2"/>
                </a:solidFill>
              </a:rPr>
              <a:t>Щелкать клювом, хохотать —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tx2"/>
                </a:solidFill>
              </a:rPr>
              <a:t>Не такие мы созданья!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tx2"/>
                </a:solidFill>
              </a:rPr>
              <a:t>До свиданья!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7200" dirty="0">
                <a:solidFill>
                  <a:schemeClr val="tx2"/>
                </a:solidFill>
              </a:rPr>
              <a:t>— До свиданья..</a:t>
            </a:r>
          </a:p>
          <a:p>
            <a:endParaRPr lang="ru-RU" dirty="0"/>
          </a:p>
        </p:txBody>
      </p:sp>
      <p:pic>
        <p:nvPicPr>
          <p:cNvPr id="5" name="Содержимое 4" descr="4842421_zimuyuschie_ptici_12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0" y="2132856"/>
            <a:ext cx="4038600" cy="2844328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835696" y="1600200"/>
            <a:ext cx="6851104" cy="452596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4000" b="1" i="1" dirty="0">
                <a:solidFill>
                  <a:schemeClr val="tx2"/>
                </a:solidFill>
              </a:rPr>
              <a:t>Белобокий Почтальон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Сто вестей разносит он.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По деревням и садам,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По деревьям, проводам.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4000" b="1" i="1" dirty="0">
                <a:solidFill>
                  <a:schemeClr val="tx2"/>
                </a:solidFill>
              </a:rPr>
              <a:t>                        (Сорока.)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pic>
        <p:nvPicPr>
          <p:cNvPr id="5" name="Содержимое 4" descr="4842420_zimuyuschie_ptici_11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916832"/>
            <a:ext cx="4038600" cy="284432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32040" y="1600200"/>
            <a:ext cx="3754760" cy="452596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chemeClr val="tx2"/>
                </a:solidFill>
              </a:rPr>
              <a:t>Вновь </a:t>
            </a:r>
            <a:r>
              <a:rPr lang="ru-RU" sz="2400" b="1" dirty="0">
                <a:solidFill>
                  <a:schemeClr val="tx2"/>
                </a:solidFill>
              </a:rPr>
              <a:t>Сорока</a:t>
            </a:r>
            <a:r>
              <a:rPr lang="ru-RU" sz="2400" dirty="0">
                <a:solidFill>
                  <a:schemeClr val="tx2"/>
                </a:solidFill>
              </a:rPr>
              <a:t>-непоседа </a:t>
            </a:r>
            <a:br>
              <a:rPr lang="ru-RU" sz="2400" dirty="0">
                <a:solidFill>
                  <a:schemeClr val="tx2"/>
                </a:solidFill>
              </a:rPr>
            </a:br>
            <a:r>
              <a:rPr lang="ru-RU" sz="2400" dirty="0">
                <a:solidFill>
                  <a:schemeClr val="tx2"/>
                </a:solidFill>
              </a:rPr>
              <a:t>Завела свою беседу:</a:t>
            </a:r>
            <a:br>
              <a:rPr lang="ru-RU" sz="2400" dirty="0">
                <a:solidFill>
                  <a:schemeClr val="tx2"/>
                </a:solidFill>
              </a:rPr>
            </a:br>
            <a:r>
              <a:rPr lang="ru-RU" sz="2400" dirty="0">
                <a:solidFill>
                  <a:schemeClr val="tx2"/>
                </a:solidFill>
              </a:rPr>
              <a:t>И стрекочет, и стрекочет, </a:t>
            </a:r>
            <a:br>
              <a:rPr lang="ru-RU" sz="2400" dirty="0">
                <a:solidFill>
                  <a:schemeClr val="tx2"/>
                </a:solidFill>
              </a:rPr>
            </a:br>
            <a:r>
              <a:rPr lang="ru-RU" sz="2400" dirty="0">
                <a:solidFill>
                  <a:schemeClr val="tx2"/>
                </a:solidFill>
              </a:rPr>
              <a:t>Показать, наверно, хочет, </a:t>
            </a:r>
            <a:br>
              <a:rPr lang="ru-RU" sz="2400" dirty="0">
                <a:solidFill>
                  <a:schemeClr val="tx2"/>
                </a:solidFill>
              </a:rPr>
            </a:br>
            <a:r>
              <a:rPr lang="ru-RU" sz="2400" dirty="0">
                <a:solidFill>
                  <a:schemeClr val="tx2"/>
                </a:solidFill>
              </a:rPr>
              <a:t>Что она к весне надела —</a:t>
            </a:r>
            <a:br>
              <a:rPr lang="ru-RU" sz="2400" dirty="0">
                <a:solidFill>
                  <a:schemeClr val="tx2"/>
                </a:solidFill>
              </a:rPr>
            </a:br>
            <a:r>
              <a:rPr lang="ru-RU" sz="2400" dirty="0">
                <a:solidFill>
                  <a:schemeClr val="tx2"/>
                </a:solidFill>
              </a:rPr>
              <a:t>В шали птица черно-белой. </a:t>
            </a:r>
            <a:br>
              <a:rPr lang="ru-RU" sz="2400" dirty="0">
                <a:solidFill>
                  <a:schemeClr val="tx2"/>
                </a:solidFill>
              </a:rPr>
            </a:br>
            <a:r>
              <a:rPr lang="ru-RU" sz="2400" dirty="0">
                <a:solidFill>
                  <a:schemeClr val="tx2"/>
                </a:solidFill>
              </a:rPr>
              <a:t>Да, наряд хороший вышел, </a:t>
            </a:r>
            <a:br>
              <a:rPr lang="ru-RU" sz="2400" dirty="0">
                <a:solidFill>
                  <a:schemeClr val="tx2"/>
                </a:solidFill>
              </a:rPr>
            </a:br>
            <a:r>
              <a:rPr lang="ru-RU" sz="2400" dirty="0">
                <a:solidFill>
                  <a:schemeClr val="tx2"/>
                </a:solidFill>
              </a:rPr>
              <a:t>Но нельзя ли быть потише!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 flipH="1">
            <a:off x="8686800" y="836712"/>
            <a:ext cx="781744" cy="580926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525963"/>
          </a:xfrm>
        </p:spPr>
        <p:txBody>
          <a:bodyPr>
            <a:normAutofit/>
          </a:bodyPr>
          <a:lstStyle/>
          <a:p>
            <a:pPr marL="0" indent="342900">
              <a:spcBef>
                <a:spcPts val="0"/>
              </a:spcBef>
              <a:buNone/>
            </a:pPr>
            <a:r>
              <a:rPr lang="ru-RU" sz="3600" b="1" dirty="0">
                <a:solidFill>
                  <a:schemeClr val="tx2"/>
                </a:solidFill>
              </a:rPr>
              <a:t>Цель: </a:t>
            </a:r>
            <a:r>
              <a:rPr lang="ru-RU" sz="3600" dirty="0">
                <a:solidFill>
                  <a:schemeClr val="tx2"/>
                </a:solidFill>
              </a:rPr>
              <a:t>Расширить представления о зимующих птицах (снегирь, синица, воробей и др.), вызвать интерес к образам птиц в художественной литературе, развивать внимание, мышление, память.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547664" y="1600200"/>
            <a:ext cx="6120680" cy="452596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4000" b="1" i="1" dirty="0">
                <a:solidFill>
                  <a:schemeClr val="tx2"/>
                </a:solidFill>
              </a:rPr>
              <a:t>Спинкою зеленовата,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Животиком желтовата,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Чёрненькая шапочка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И полоска шарфика.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                   </a:t>
            </a:r>
          </a:p>
          <a:p>
            <a:pPr marL="0" indent="342900">
              <a:spcBef>
                <a:spcPts val="0"/>
              </a:spcBef>
              <a:buNone/>
            </a:pPr>
            <a:r>
              <a:rPr lang="ru-RU" sz="4000" b="1" i="1" dirty="0">
                <a:solidFill>
                  <a:schemeClr val="tx2"/>
                </a:solidFill>
              </a:rPr>
              <a:t>                  (Синица)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84368" y="404664"/>
            <a:ext cx="802432" cy="1012974"/>
          </a:xfrm>
        </p:spPr>
        <p:txBody>
          <a:bodyPr/>
          <a:lstStyle/>
          <a:p>
            <a:r>
              <a:rPr lang="ru-RU" dirty="0"/>
              <a:t> </a:t>
            </a:r>
          </a:p>
        </p:txBody>
      </p:sp>
      <p:pic>
        <p:nvPicPr>
          <p:cNvPr id="5" name="Содержимое 4" descr="4842418_zimuyuschie_ptici_9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988840"/>
            <a:ext cx="4038600" cy="284432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8064" y="1412776"/>
            <a:ext cx="3384376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chemeClr val="tx2"/>
                </a:solidFill>
              </a:rPr>
              <a:t>Т. Тарасова</a:t>
            </a:r>
            <a:br>
              <a:rPr lang="ru-RU" dirty="0">
                <a:solidFill>
                  <a:schemeClr val="tx2"/>
                </a:solidFill>
              </a:rPr>
            </a:br>
            <a:br>
              <a:rPr lang="ru-RU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За окном на ветке птички -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Желтогрудые </a:t>
            </a:r>
            <a:r>
              <a:rPr lang="ru-RU" b="1" dirty="0">
                <a:solidFill>
                  <a:schemeClr val="tx2"/>
                </a:solidFill>
              </a:rPr>
              <a:t>синички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- Динь - день, динь - день! -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Распевают целый день.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В небе тучек стало мало,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Солнце ярко засияло.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От тепла проснулись почки,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В них проклюнулись листочки.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Тает снег, теплом простужен,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Превращается он в лужи.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Веселей резвятся птички,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Про Весну поют синички.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884368" y="908720"/>
            <a:ext cx="802432" cy="508918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259632" y="1600200"/>
            <a:ext cx="7056784" cy="452596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4000" b="1" i="1" dirty="0">
                <a:solidFill>
                  <a:schemeClr val="tx2"/>
                </a:solidFill>
              </a:rPr>
              <a:t>Красногрудый, чернокрылый,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Любит зёрнышки клевать,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С первым снегом на рябине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Он появится опять.</a:t>
            </a:r>
            <a:br>
              <a:rPr lang="ru-RU" sz="4000" b="1" i="1" dirty="0">
                <a:solidFill>
                  <a:schemeClr val="tx2"/>
                </a:solidFill>
              </a:rPr>
            </a:br>
            <a:endParaRPr lang="ru-RU" sz="4000" b="1" i="1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4000" b="1" i="1" dirty="0">
                <a:solidFill>
                  <a:schemeClr val="tx2"/>
                </a:solidFill>
              </a:rPr>
              <a:t>                                  (Снегирь)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115616" y="1412776"/>
            <a:ext cx="3380184" cy="471338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200" b="1" dirty="0">
                <a:solidFill>
                  <a:schemeClr val="tx2"/>
                </a:solidFill>
              </a:rPr>
              <a:t>А. Прокофьев</a:t>
            </a:r>
          </a:p>
          <a:p>
            <a:pPr marL="0" indent="0">
              <a:spcBef>
                <a:spcPts val="0"/>
              </a:spcBef>
              <a:buNone/>
            </a:pPr>
            <a:endParaRPr lang="ru-RU" sz="2200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>
                <a:solidFill>
                  <a:schemeClr val="tx2"/>
                </a:solidFill>
              </a:rPr>
              <a:t>Выбегай поскорей,</a:t>
            </a:r>
            <a:br>
              <a:rPr lang="ru-RU" sz="2200" dirty="0">
                <a:solidFill>
                  <a:schemeClr val="tx2"/>
                </a:solidFill>
              </a:rPr>
            </a:br>
            <a:r>
              <a:rPr lang="ru-RU" sz="2200" dirty="0">
                <a:solidFill>
                  <a:schemeClr val="tx2"/>
                </a:solidFill>
              </a:rPr>
              <a:t>Посмотри на </a:t>
            </a:r>
            <a:r>
              <a:rPr lang="ru-RU" sz="2200" b="1" dirty="0">
                <a:solidFill>
                  <a:schemeClr val="tx2"/>
                </a:solidFill>
              </a:rPr>
              <a:t>снегирей</a:t>
            </a:r>
            <a:r>
              <a:rPr lang="ru-RU" sz="2200" dirty="0">
                <a:solidFill>
                  <a:schemeClr val="tx2"/>
                </a:solidFill>
              </a:rPr>
              <a:t>!</a:t>
            </a:r>
            <a:br>
              <a:rPr lang="ru-RU" sz="2200" dirty="0">
                <a:solidFill>
                  <a:schemeClr val="tx2"/>
                </a:solidFill>
              </a:rPr>
            </a:br>
            <a:r>
              <a:rPr lang="ru-RU" sz="2200" dirty="0">
                <a:solidFill>
                  <a:schemeClr val="tx2"/>
                </a:solidFill>
              </a:rPr>
              <a:t>Прилетели, прилетели!</a:t>
            </a:r>
            <a:br>
              <a:rPr lang="ru-RU" sz="2200" dirty="0">
                <a:solidFill>
                  <a:schemeClr val="tx2"/>
                </a:solidFill>
              </a:rPr>
            </a:br>
            <a:r>
              <a:rPr lang="ru-RU" sz="2200" dirty="0">
                <a:solidFill>
                  <a:schemeClr val="tx2"/>
                </a:solidFill>
              </a:rPr>
              <a:t>Стайку встретили метели,</a:t>
            </a:r>
            <a:br>
              <a:rPr lang="ru-RU" sz="2200" dirty="0">
                <a:solidFill>
                  <a:schemeClr val="tx2"/>
                </a:solidFill>
              </a:rPr>
            </a:br>
            <a:r>
              <a:rPr lang="ru-RU" sz="2200" dirty="0">
                <a:solidFill>
                  <a:schemeClr val="tx2"/>
                </a:solidFill>
              </a:rPr>
              <a:t>А Мороз - красный нос</a:t>
            </a:r>
            <a:br>
              <a:rPr lang="ru-RU" sz="2200" dirty="0">
                <a:solidFill>
                  <a:schemeClr val="tx2"/>
                </a:solidFill>
              </a:rPr>
            </a:br>
            <a:r>
              <a:rPr lang="ru-RU" sz="2200" dirty="0">
                <a:solidFill>
                  <a:schemeClr val="tx2"/>
                </a:solidFill>
              </a:rPr>
              <a:t>Им рябинки принес,</a:t>
            </a:r>
            <a:br>
              <a:rPr lang="ru-RU" sz="2200" dirty="0">
                <a:solidFill>
                  <a:schemeClr val="tx2"/>
                </a:solidFill>
              </a:rPr>
            </a:br>
            <a:r>
              <a:rPr lang="ru-RU" sz="2200" dirty="0">
                <a:solidFill>
                  <a:schemeClr val="tx2"/>
                </a:solidFill>
              </a:rPr>
              <a:t>Хорошо угостил,</a:t>
            </a:r>
            <a:br>
              <a:rPr lang="ru-RU" sz="2200" dirty="0">
                <a:solidFill>
                  <a:schemeClr val="tx2"/>
                </a:solidFill>
              </a:rPr>
            </a:br>
            <a:r>
              <a:rPr lang="ru-RU" sz="2200" dirty="0">
                <a:solidFill>
                  <a:schemeClr val="tx2"/>
                </a:solidFill>
              </a:rPr>
              <a:t>Хорошо подсластил.</a:t>
            </a:r>
            <a:br>
              <a:rPr lang="ru-RU" sz="2200" dirty="0">
                <a:solidFill>
                  <a:schemeClr val="tx2"/>
                </a:solidFill>
              </a:rPr>
            </a:br>
            <a:r>
              <a:rPr lang="ru-RU" sz="2200" dirty="0">
                <a:solidFill>
                  <a:schemeClr val="tx2"/>
                </a:solidFill>
              </a:rPr>
              <a:t>Зимним вечером поздним</a:t>
            </a:r>
            <a:br>
              <a:rPr lang="ru-RU" sz="2200" dirty="0">
                <a:solidFill>
                  <a:schemeClr val="tx2"/>
                </a:solidFill>
              </a:rPr>
            </a:br>
            <a:r>
              <a:rPr lang="ru-RU" sz="2200" dirty="0">
                <a:solidFill>
                  <a:schemeClr val="tx2"/>
                </a:solidFill>
              </a:rPr>
              <a:t>Ярко-алые грозди.</a:t>
            </a:r>
          </a:p>
          <a:p>
            <a:endParaRPr lang="ru-RU" dirty="0"/>
          </a:p>
        </p:txBody>
      </p:sp>
      <p:pic>
        <p:nvPicPr>
          <p:cNvPr id="6" name="Содержимое 5" descr="102681719_large_Zimuyuschie_pticuy_6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27984" y="2060848"/>
            <a:ext cx="4038600" cy="284432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267744" y="1600200"/>
            <a:ext cx="5328592" cy="452596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4000" b="1" i="1" dirty="0">
                <a:solidFill>
                  <a:schemeClr val="tx2"/>
                </a:solidFill>
              </a:rPr>
              <a:t>Чик-чирик!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К зёрнышкам прыг!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Клюй, не робей!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Кто это?</a:t>
            </a:r>
            <a:br>
              <a:rPr lang="ru-RU" sz="4000" b="1" i="1" dirty="0">
                <a:solidFill>
                  <a:schemeClr val="tx2"/>
                </a:solidFill>
              </a:rPr>
            </a:br>
            <a:r>
              <a:rPr lang="ru-RU" sz="4000" b="1" i="1" dirty="0">
                <a:solidFill>
                  <a:schemeClr val="tx2"/>
                </a:solidFill>
              </a:rPr>
              <a:t>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4000" b="1" i="1" dirty="0">
                <a:solidFill>
                  <a:schemeClr val="tx2"/>
                </a:solidFill>
              </a:rPr>
              <a:t>                 (Воробей)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6176" y="476672"/>
            <a:ext cx="2530624" cy="940966"/>
          </a:xfrm>
        </p:spPr>
        <p:txBody>
          <a:bodyPr/>
          <a:lstStyle/>
          <a:p>
            <a:r>
              <a:rPr lang="ru-RU" dirty="0"/>
              <a:t>  </a:t>
            </a:r>
          </a:p>
        </p:txBody>
      </p:sp>
      <p:pic>
        <p:nvPicPr>
          <p:cNvPr id="5" name="Содержимое 4" descr="4842424_zimuyuschie_ptici_15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2132856"/>
            <a:ext cx="4038600" cy="284432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60032" y="1124744"/>
            <a:ext cx="375476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tx2"/>
                </a:solidFill>
              </a:rPr>
              <a:t>И. Беляков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chemeClr val="tx2"/>
                </a:solidFill>
              </a:rPr>
              <a:t>На дворе белым-бело,</a:t>
            </a:r>
            <a:br>
              <a:rPr lang="ru-RU" sz="2400" dirty="0">
                <a:solidFill>
                  <a:schemeClr val="tx2"/>
                </a:solidFill>
              </a:rPr>
            </a:br>
            <a:r>
              <a:rPr lang="ru-RU" sz="2400" dirty="0">
                <a:solidFill>
                  <a:schemeClr val="tx2"/>
                </a:solidFill>
              </a:rPr>
              <a:t>Землю снегом замело.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chemeClr val="tx2"/>
                </a:solidFill>
              </a:rPr>
              <a:t>Трудно птицам зимовать,</a:t>
            </a:r>
            <a:br>
              <a:rPr lang="ru-RU" sz="2400" dirty="0">
                <a:solidFill>
                  <a:schemeClr val="tx2"/>
                </a:solidFill>
              </a:rPr>
            </a:br>
            <a:r>
              <a:rPr lang="ru-RU" sz="2400" dirty="0">
                <a:solidFill>
                  <a:schemeClr val="tx2"/>
                </a:solidFill>
              </a:rPr>
              <a:t>Трудно пищу добывать.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chemeClr val="tx2"/>
                </a:solidFill>
              </a:rPr>
              <a:t>Подлетай, </a:t>
            </a:r>
            <a:r>
              <a:rPr lang="ru-RU" sz="2400" b="1" dirty="0">
                <a:solidFill>
                  <a:schemeClr val="tx2"/>
                </a:solidFill>
              </a:rPr>
              <a:t>воробей,</a:t>
            </a:r>
            <a:br>
              <a:rPr lang="ru-RU" sz="2400" dirty="0">
                <a:solidFill>
                  <a:schemeClr val="tx2"/>
                </a:solidFill>
              </a:rPr>
            </a:br>
            <a:r>
              <a:rPr lang="ru-RU" sz="2400" dirty="0">
                <a:solidFill>
                  <a:schemeClr val="tx2"/>
                </a:solidFill>
              </a:rPr>
              <a:t>Подлетай, не робей!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chemeClr val="tx2"/>
                </a:solidFill>
              </a:rPr>
              <a:t>Видишь девочку? Она</a:t>
            </a:r>
            <a:br>
              <a:rPr lang="ru-RU" sz="2400" dirty="0">
                <a:solidFill>
                  <a:schemeClr val="tx2"/>
                </a:solidFill>
              </a:rPr>
            </a:br>
            <a:r>
              <a:rPr lang="ru-RU" sz="2400" dirty="0">
                <a:solidFill>
                  <a:schemeClr val="tx2"/>
                </a:solidFill>
              </a:rPr>
              <a:t>Принесла тебе зерна.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chemeClr val="tx2"/>
                </a:solidFill>
              </a:rPr>
              <a:t>Подошла к крылечку,</a:t>
            </a:r>
            <a:br>
              <a:rPr lang="ru-RU" sz="2400" dirty="0">
                <a:solidFill>
                  <a:schemeClr val="tx2"/>
                </a:solidFill>
              </a:rPr>
            </a:br>
            <a:r>
              <a:rPr lang="ru-RU" sz="2400" dirty="0">
                <a:solidFill>
                  <a:schemeClr val="tx2"/>
                </a:solidFill>
              </a:rPr>
              <a:t>Сыплет на дощечку.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chemeClr val="tx2"/>
                </a:solidFill>
              </a:rPr>
              <a:t>Подлетай, воробей,</a:t>
            </a:r>
            <a:br>
              <a:rPr lang="ru-RU" sz="2400" dirty="0">
                <a:solidFill>
                  <a:schemeClr val="tx2"/>
                </a:solidFill>
              </a:rPr>
            </a:br>
            <a:r>
              <a:rPr lang="ru-RU" sz="2400" dirty="0">
                <a:solidFill>
                  <a:schemeClr val="tx2"/>
                </a:solidFill>
              </a:rPr>
              <a:t>Угощайся, не робей!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619672" y="1052736"/>
            <a:ext cx="5976664" cy="504056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3600" b="1" i="1" dirty="0">
                <a:solidFill>
                  <a:schemeClr val="tx2"/>
                </a:solidFill>
              </a:rPr>
              <a:t>Вот птичка так птичка,</a:t>
            </a:r>
            <a:br>
              <a:rPr lang="ru-RU" sz="3600" b="1" i="1" dirty="0">
                <a:solidFill>
                  <a:schemeClr val="tx2"/>
                </a:solidFill>
              </a:rPr>
            </a:br>
            <a:r>
              <a:rPr lang="ru-RU" sz="3600" b="1" i="1" dirty="0">
                <a:solidFill>
                  <a:schemeClr val="tx2"/>
                </a:solidFill>
              </a:rPr>
              <a:t>Не дрозд, не синичка,</a:t>
            </a:r>
            <a:br>
              <a:rPr lang="ru-RU" sz="3600" b="1" i="1" dirty="0">
                <a:solidFill>
                  <a:schemeClr val="tx2"/>
                </a:solidFill>
              </a:rPr>
            </a:br>
            <a:r>
              <a:rPr lang="ru-RU" sz="3600" b="1" i="1" dirty="0">
                <a:solidFill>
                  <a:schemeClr val="tx2"/>
                </a:solidFill>
              </a:rPr>
              <a:t>Не лебедь, не утка</a:t>
            </a:r>
            <a:br>
              <a:rPr lang="ru-RU" sz="3600" b="1" i="1" dirty="0">
                <a:solidFill>
                  <a:schemeClr val="tx2"/>
                </a:solidFill>
              </a:rPr>
            </a:br>
            <a:r>
              <a:rPr lang="ru-RU" sz="3600" b="1" i="1" dirty="0">
                <a:solidFill>
                  <a:schemeClr val="tx2"/>
                </a:solidFill>
              </a:rPr>
              <a:t>И не козодой.</a:t>
            </a:r>
            <a:br>
              <a:rPr lang="ru-RU" sz="3600" b="1" i="1" dirty="0">
                <a:solidFill>
                  <a:schemeClr val="tx2"/>
                </a:solidFill>
              </a:rPr>
            </a:br>
            <a:r>
              <a:rPr lang="ru-RU" sz="3600" b="1" i="1" dirty="0">
                <a:solidFill>
                  <a:schemeClr val="tx2"/>
                </a:solidFill>
              </a:rPr>
              <a:t>Но эта вот птичка,</a:t>
            </a:r>
            <a:br>
              <a:rPr lang="ru-RU" sz="3600" b="1" i="1" dirty="0">
                <a:solidFill>
                  <a:schemeClr val="tx2"/>
                </a:solidFill>
              </a:rPr>
            </a:br>
            <a:r>
              <a:rPr lang="ru-RU" sz="3600" b="1" i="1" dirty="0">
                <a:solidFill>
                  <a:schemeClr val="tx2"/>
                </a:solidFill>
              </a:rPr>
              <a:t>Хоть и невеличка,</a:t>
            </a:r>
            <a:br>
              <a:rPr lang="ru-RU" sz="3600" b="1" i="1" dirty="0">
                <a:solidFill>
                  <a:schemeClr val="tx2"/>
                </a:solidFill>
              </a:rPr>
            </a:br>
            <a:r>
              <a:rPr lang="ru-RU" sz="3600" b="1" i="1" dirty="0">
                <a:solidFill>
                  <a:schemeClr val="tx2"/>
                </a:solidFill>
              </a:rPr>
              <a:t>Выводит птенцов</a:t>
            </a:r>
            <a:br>
              <a:rPr lang="ru-RU" sz="3600" b="1" i="1" dirty="0">
                <a:solidFill>
                  <a:schemeClr val="tx2"/>
                </a:solidFill>
              </a:rPr>
            </a:br>
            <a:r>
              <a:rPr lang="ru-RU" sz="3600" b="1" i="1" dirty="0">
                <a:solidFill>
                  <a:schemeClr val="tx2"/>
                </a:solidFill>
              </a:rPr>
              <a:t>Только лютой зимой.</a:t>
            </a:r>
            <a:br>
              <a:rPr lang="ru-RU" sz="3600" b="1" i="1" dirty="0">
                <a:solidFill>
                  <a:schemeClr val="tx2"/>
                </a:solidFill>
              </a:rPr>
            </a:br>
            <a:r>
              <a:rPr lang="ru-RU" sz="3600" b="1" i="1" dirty="0">
                <a:solidFill>
                  <a:schemeClr val="tx2"/>
                </a:solidFill>
              </a:rPr>
              <a:t>                                 (Клёст)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746</Words>
  <Application>Microsoft Office PowerPoint</Application>
  <PresentationFormat>Экран (4:3)</PresentationFormat>
  <Paragraphs>70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Arial Black</vt:lpstr>
      <vt:lpstr>Calibri</vt:lpstr>
      <vt:lpstr>Тема Office</vt:lpstr>
      <vt:lpstr>ЗИМУЮЩИЕ ПТИЦЫ</vt:lpstr>
      <vt:lpstr> </vt:lpstr>
      <vt:lpstr> </vt:lpstr>
      <vt:lpstr> </vt:lpstr>
      <vt:lpstr> </vt:lpstr>
      <vt:lpstr> </vt:lpstr>
      <vt:lpstr> </vt:lpstr>
      <vt:lpstr> 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ЗИМУЮЩИЕ ПТИЦЫ</dc:title>
  <dc:creator>1</dc:creator>
  <cp:lastModifiedBy>Bajo Urjo</cp:lastModifiedBy>
  <cp:revision>9</cp:revision>
  <dcterms:created xsi:type="dcterms:W3CDTF">2014-12-30T12:58:00Z</dcterms:created>
  <dcterms:modified xsi:type="dcterms:W3CDTF">2024-01-26T15:05:44Z</dcterms:modified>
</cp:coreProperties>
</file>