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63" r:id="rId5"/>
    <p:sldId id="265" r:id="rId6"/>
    <p:sldId id="266" r:id="rId7"/>
    <p:sldId id="269" r:id="rId8"/>
    <p:sldId id="272" r:id="rId9"/>
    <p:sldId id="273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16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Взаимодействие инструктора по физической культуре и воспитателя в процессе физкультурно-оздоровительной работы в ДОУ в рамках реализации ФГОС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11960" y="5733256"/>
            <a:ext cx="4752528" cy="83901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Презентацию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подготовила: инструктор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по физической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культуре Кичигина О.Ю.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Рисунок 6" descr="M:\сентябрь 2015\23 октября - физкультурные занятия\IMG_78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916832"/>
            <a:ext cx="554461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endParaRPr lang="ru-RU" sz="1600" dirty="0">
              <a:effectLst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32560" y="428604"/>
            <a:ext cx="7406640" cy="5572164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Чтобы воспитатель был первым помощником инструктора по физической культуре, с ним надо регулярно взаимодействовать. Постоянная, совместная работа инструктора по физической культуре и воспитателя группы может привести к желаемым результатам в решении задач общего физического воспитания дошкольников.</a:t>
            </a:r>
          </a:p>
          <a:p>
            <a:endParaRPr lang="ru-RU" dirty="0"/>
          </a:p>
        </p:txBody>
      </p:sp>
      <p:pic>
        <p:nvPicPr>
          <p:cNvPr id="1026" name="Picture 2" descr="C:\Users\нг5кгекав5к\Pictures\детские фоны\deti (2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786058"/>
            <a:ext cx="3929090" cy="2946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869324"/>
          </a:xfrm>
        </p:spPr>
        <p:txBody>
          <a:bodyPr anchor="t"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Основная форма организации физического воспитания в детском саду это непрерывная образовательная деятельность по физической культуре.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Инструктор  по  физической  культуре  на  занятиях  работает  в  сложных условиях: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спортивный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зал имеет большие размеры, высокая двигательная активность детей, наличие в зале спортивного оборудования требует строгой организации. Поэтому взаимодействие воспитателя и инструктора по физической культуре имеет большое значение.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b="1" i="1" dirty="0"/>
          </a:p>
        </p:txBody>
      </p:sp>
      <p:pic>
        <p:nvPicPr>
          <p:cNvPr id="3" name="Рисунок 2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3071810"/>
            <a:ext cx="2143125" cy="2143125"/>
          </a:xfrm>
          <a:prstGeom prst="rect">
            <a:avLst/>
          </a:prstGeo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4000504"/>
            <a:ext cx="2969064" cy="2195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ctr"/>
            <a: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1600" b="1" i="1" dirty="0" smtClean="0"/>
              <a:t>            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1800" b="1" dirty="0" smtClean="0">
                <a:effectLst/>
              </a:rPr>
              <a:t/>
            </a:r>
            <a:br>
              <a:rPr lang="ru-RU" sz="1800" b="1" dirty="0" smtClean="0">
                <a:effectLst/>
              </a:rPr>
            </a:br>
            <a:endParaRPr lang="ru-RU" sz="1800" b="1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60648"/>
            <a:ext cx="74888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физкультурное занятие прошло эффективно, необходимы слаженные действия инструктора по физической культуре и воспитателя. Конечно, организует и проводит занятие специалист.</a:t>
            </a:r>
            <a:b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воспитателя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помогать инструктору по физической культуре, осуществлять страховку дошкольников, помогать ослабленным детям, следить за качеством выполнения упражнений и соблюдением дисциплины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M:\сентябрь 2015\23 октября - физкультурные занятия\IMG_77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212976"/>
            <a:ext cx="35283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M:\сентябрь 2015\23 октября - физкультурные занятия\IMG_78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284984"/>
            <a:ext cx="367240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429552" cy="6286544"/>
          </a:xfrm>
        </p:spPr>
        <p:txBody>
          <a:bodyPr anchor="t">
            <a:no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Действие воспитателя в процессе НОД по физкультуре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                                                                  </a:t>
            </a:r>
            <a: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1600" b="1" i="1" dirty="0" smtClean="0"/>
              <a:t>            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1800" b="1" dirty="0" smtClean="0">
                <a:effectLst/>
              </a:rPr>
              <a:t/>
            </a:r>
            <a:br>
              <a:rPr lang="ru-RU" sz="1800" b="1" dirty="0" smtClean="0">
                <a:effectLst/>
              </a:rPr>
            </a:br>
            <a:endParaRPr lang="ru-RU" sz="1800" b="1" dirty="0"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71604" y="1000108"/>
          <a:ext cx="7215239" cy="5572164"/>
        </p:xfrm>
        <a:graphic>
          <a:graphicData uri="http://schemas.openxmlformats.org/drawingml/2006/table">
            <a:tbl>
              <a:tblPr/>
              <a:tblGrid>
                <a:gridCol w="2404842"/>
                <a:gridCol w="2404842"/>
                <a:gridCol w="2405555"/>
              </a:tblGrid>
              <a:tr h="5572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Вводная </a:t>
                      </a:r>
                      <a:r>
                        <a:rPr lang="ru-RU" sz="1600" b="1" i="1" u="sng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часть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Воспитатель:</a:t>
                      </a:r>
                      <a:r>
                        <a:rPr lang="ru-RU" sz="1600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60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наблюдает за поведением детей,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контролирует соблюдение дистанции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 время движения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Основная </a:t>
                      </a:r>
                      <a:r>
                        <a:rPr lang="ru-RU" sz="1600" b="1" i="0" u="sng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часть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Воспитатель:</a:t>
                      </a:r>
                      <a:endParaRPr lang="ru-RU" sz="16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участвует в оказании индивидуальной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помощи детям по необходимости,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помогает контролировать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правильность выполнения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общеразвивающих</a:t>
                      </a:r>
                      <a:endParaRPr lang="ru-RU" sz="1600" b="1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упражнений детьми,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помогает специалисту расставлять необходимый спортивный инвентарь для основных видов движений и убирает его после выполнения детьми упражнений</a:t>
                      </a:r>
                      <a:r>
                        <a:rPr lang="ru-RU" sz="160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Заключительная </a:t>
                      </a:r>
                      <a:r>
                        <a:rPr lang="ru-RU" sz="1600" b="1" i="0" u="sng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часть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Воспитатель: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выражает свое мнение о том, как прошло мероприятие, кто из детей справился с заданием, что им было трудным.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940762"/>
          </a:xfrm>
        </p:spPr>
        <p:txBody>
          <a:bodyPr anchor="t">
            <a:noAutofit/>
          </a:bodyPr>
          <a:lstStyle/>
          <a:p>
            <a:pPr algn="just"/>
            <a:r>
              <a:rPr lang="ru-RU" sz="1800" b="1" i="1" u="sng" dirty="0" smtClean="0">
                <a:solidFill>
                  <a:srgbClr val="C00000"/>
                </a:solidFill>
                <a:effectLst/>
              </a:rPr>
              <a:t>При групповом способе </a:t>
            </a:r>
            <a: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организации дети распределяются на группы, каждая из которых выполняет свое задание. Инструктор по физической культуре занимается с одной группой, а воспитатель с другой. Этот способ требует от детей самостоятельности, сознательного и ответственного выполнения задания.</a:t>
            </a: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endParaRPr lang="ru-RU" sz="1600" b="1" i="1" dirty="0"/>
          </a:p>
        </p:txBody>
      </p:sp>
      <p:pic>
        <p:nvPicPr>
          <p:cNvPr id="6" name="Рисунок 5" descr="M:\сентябрь 2015\23 октября - физкультурные занятия\IMG_77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44824"/>
            <a:ext cx="6120130" cy="407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726448"/>
          </a:xfrm>
        </p:spPr>
        <p:txBody>
          <a:bodyPr anchor="t">
            <a:normAutofit/>
          </a:bodyPr>
          <a:lstStyle/>
          <a:p>
            <a:pPr algn="just"/>
            <a:r>
              <a:rPr lang="ru-RU" sz="1800" b="1" i="1" u="sng" dirty="0" smtClean="0">
                <a:solidFill>
                  <a:srgbClr val="C00000"/>
                </a:solidFill>
                <a:effectLst/>
              </a:rPr>
              <a:t>Индивидуальный способ </a:t>
            </a:r>
            <a: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заключается в выполнении отдельных упражнений каждым занимающимся самостоятельно. Это позволяет обратить внимание каждого ребенка на качество движения; значит, задача инструктора и воспитателя – помочь ему увидеть основные недостатки, а при необходимости – быть рядом с ребенком</a:t>
            </a:r>
            <a: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.</a:t>
            </a:r>
            <a:b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  <a:effectLst/>
              </a:rPr>
            </a:b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endParaRPr lang="ru-RU" sz="1600" dirty="0">
              <a:effectLst/>
            </a:endParaRPr>
          </a:p>
        </p:txBody>
      </p:sp>
      <p:pic>
        <p:nvPicPr>
          <p:cNvPr id="7" name="Рисунок 6" descr="M:\сентябрь 2015\23 октября - физкультурные занятия\IMG_777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060848"/>
            <a:ext cx="6336704" cy="429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726448"/>
          </a:xfrm>
        </p:spPr>
        <p:txBody>
          <a:bodyPr anchor="t">
            <a:normAutofit/>
          </a:bodyPr>
          <a:lstStyle/>
          <a:p>
            <a:pPr algn="just"/>
            <a: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Применение </a:t>
            </a:r>
            <a:r>
              <a:rPr lang="ru-RU" sz="1800" b="1" i="1" u="sng" dirty="0" smtClean="0">
                <a:solidFill>
                  <a:srgbClr val="C00000"/>
                </a:solidFill>
                <a:effectLst/>
              </a:rPr>
              <a:t>метода круговой тренировки </a:t>
            </a:r>
            <a: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на занятиях физической культурой дает возможность задать правильную физическую нагрузку на все группы мышц, позволяет обеспечить высокую моторную плотность, развивает общую и силовую выносливость, совершенствует дыхательную и сердечно - сосудистую системы. При организации данного метода, воспитатель и инструктор, делят «станции» между собой и следят за качеством выполнения упражнений.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endParaRPr lang="ru-RU" sz="1600" dirty="0">
              <a:effectLst/>
            </a:endParaRPr>
          </a:p>
        </p:txBody>
      </p:sp>
      <p:pic>
        <p:nvPicPr>
          <p:cNvPr id="3" name="Рисунок 2" descr="fiz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2714620"/>
            <a:ext cx="2952771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etsad-201592-13953949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2428868"/>
            <a:ext cx="2762270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fitnes_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4643446"/>
            <a:ext cx="2651760" cy="1991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260648"/>
            <a:ext cx="7749504" cy="6097310"/>
          </a:xfrm>
        </p:spPr>
        <p:txBody>
          <a:bodyPr anchor="t">
            <a:noAutofit/>
          </a:bodyPr>
          <a:lstStyle/>
          <a:p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1600" b="1" i="1" dirty="0" smtClean="0"/>
              <a:t> Требования к спортивной форме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Рассмотрим требования, которые предъявляются к спортивной форме воспитанников ДОУ:</a:t>
            </a:r>
            <a:br>
              <a:rPr lang="ru-RU" sz="1600" dirty="0" smtClean="0"/>
            </a:br>
            <a:r>
              <a:rPr lang="ru-RU" sz="1600" dirty="0" smtClean="0"/>
              <a:t>1) Спортивная детская одежда должна быть лёгкой, удобной, без излишней фурнитуры, соответствующей погодным условиям. Материал желательно натуральный, дышащий. Шорты не ниже колен, неширокие. Некоторые дети приходят на занятия в бриджах, но эта одежда мешает делать прыжки и растяжку.</a:t>
            </a:r>
            <a:br>
              <a:rPr lang="ru-RU" sz="1600" dirty="0" smtClean="0"/>
            </a:br>
            <a:r>
              <a:rPr lang="ru-RU" sz="1600" dirty="0" smtClean="0"/>
              <a:t>2) Все завязки и застёжки должны быть расположены так, чтобы ребёнок мог самостоятельно одеть и снять спортивную форму.</a:t>
            </a:r>
            <a:br>
              <a:rPr lang="ru-RU" sz="1600" dirty="0" smtClean="0"/>
            </a:br>
            <a:r>
              <a:rPr lang="ru-RU" sz="1600" dirty="0" smtClean="0"/>
              <a:t>3) Пояса и резинки не должны туго перетягивать живот.</a:t>
            </a:r>
            <a:br>
              <a:rPr lang="ru-RU" sz="1600" dirty="0" smtClean="0"/>
            </a:br>
            <a:r>
              <a:rPr lang="ru-RU" sz="1600" dirty="0" smtClean="0"/>
              <a:t>4) Бельё не должно иметь грубых швов, предпочтение следует отдать нижнему белью из натуральных материалов.</a:t>
            </a:r>
            <a:br>
              <a:rPr lang="ru-RU" sz="1600" dirty="0" smtClean="0"/>
            </a:b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endParaRPr lang="ru-RU" sz="1800" b="1" i="1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pic>
        <p:nvPicPr>
          <p:cNvPr id="1026" name="Picture 2" descr="L:\форм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573016"/>
            <a:ext cx="3381375" cy="2533650"/>
          </a:xfrm>
          <a:prstGeom prst="rect">
            <a:avLst/>
          </a:prstGeom>
          <a:noFill/>
        </p:spPr>
      </p:pic>
      <p:pic>
        <p:nvPicPr>
          <p:cNvPr id="7" name="Рисунок 6" descr="M:\Оля\Фото\Открытое занятие\P10402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645024"/>
            <a:ext cx="364537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endParaRPr lang="ru-RU" sz="1600" dirty="0">
              <a:effectLst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32560" y="428604"/>
            <a:ext cx="7406640" cy="5572164"/>
          </a:xfrm>
        </p:spPr>
        <p:txBody>
          <a:bodyPr>
            <a:normAutofit/>
          </a:bodyPr>
          <a:lstStyle/>
          <a:p>
            <a:pPr algn="ctr"/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Требования к спортивной обуви</a:t>
            </a: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1) Обувь должна поддерживать стопу при активных движениях: с амортизирующей подошвой и застёжками (липучки либо шнурки), позволяющими добиться идеального облегания ноги с учётом индивидуальных анатомических особенностей стопы.</a:t>
            </a:r>
          </a:p>
          <a:p>
            <a:pPr>
              <a:spcBef>
                <a:spcPts val="0"/>
              </a:spcBef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) Спортивная обувь должна иметь минимальную массу, а ее низ обладать амортизирующей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способностью.</a:t>
            </a:r>
          </a:p>
          <a:p>
            <a:pPr>
              <a:spcBef>
                <a:spcPts val="0"/>
              </a:spcBef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L: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852936"/>
            <a:ext cx="2304256" cy="2304256"/>
          </a:xfrm>
          <a:prstGeom prst="rect">
            <a:avLst/>
          </a:prstGeom>
          <a:noFill/>
        </p:spPr>
      </p:pic>
      <p:pic>
        <p:nvPicPr>
          <p:cNvPr id="2051" name="Picture 3" descr="L: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636912"/>
            <a:ext cx="2232248" cy="2232248"/>
          </a:xfrm>
          <a:prstGeom prst="rect">
            <a:avLst/>
          </a:prstGeom>
          <a:noFill/>
        </p:spPr>
      </p:pic>
      <p:pic>
        <p:nvPicPr>
          <p:cNvPr id="2053" name="Picture 5" descr="L: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653136"/>
            <a:ext cx="2369840" cy="1777380"/>
          </a:xfrm>
          <a:prstGeom prst="rect">
            <a:avLst/>
          </a:prstGeom>
          <a:noFill/>
        </p:spPr>
      </p:pic>
      <p:pic>
        <p:nvPicPr>
          <p:cNvPr id="2054" name="Picture 6" descr="L: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645024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449</TotalTime>
  <Words>326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Взаимодействие инструктора по физической культуре и воспитателя в процессе физкультурно-оздоровительной работы в ДОУ в рамках реализации ФГОС</vt:lpstr>
      <vt:lpstr>Основная форма организации физического воспитания в детском саду это непрерывная образовательная деятельность по физической культуре. Инструктор  по  физической  культуре  на  занятиях  работает  в  сложных условиях: спортивный зал имеет большие размеры, высокая двигательная активность детей, наличие в зале спортивного оборудования требует строгой организации. Поэтому взаимодействие воспитателя и инструктора по физической культуре имеет большое значение.  </vt:lpstr>
      <vt:lpstr>                               </vt:lpstr>
      <vt:lpstr>Действие воспитателя в процессе НОД по физкультуре                                                                                                   </vt:lpstr>
      <vt:lpstr>При групповом способе организации дети распределяются на группы, каждая из которых выполняет свое задание. Инструктор по физической культуре занимается с одной группой, а воспитатель с другой. Этот способ требует от детей самостоятельности, сознательного и ответственного выполнения задания. </vt:lpstr>
      <vt:lpstr>Индивидуальный способ заключается в выполнении отдельных упражнений каждым занимающимся самостоятельно. Это позволяет обратить внимание каждого ребенка на качество движения; значит, задача инструктора и воспитателя – помочь ему увидеть основные недостатки, а при необходимости – быть рядом с ребенком.   </vt:lpstr>
      <vt:lpstr>Применение метода круговой тренировки на занятиях физической культурой дает возможность задать правильную физическую нагрузку на все группы мышц, позволяет обеспечить высокую моторную плотность, развивает общую и силовую выносливость, совершенствует дыхательную и сердечно - сосудистую системы. При организации данного метода, воспитатель и инструктор, делят «станции» между собой и следят за качеством выполнения упражнений. </vt:lpstr>
      <vt:lpstr>  Требования к спортивной форме Рассмотрим требования, которые предъявляются к спортивной форме воспитанников ДОУ: 1) Спортивная детская одежда должна быть лёгкой, удобной, без излишней фурнитуры, соответствующей погодным условиям. Материал желательно натуральный, дышащий. Шорты не ниже колен, неширокие. Некоторые дети приходят на занятия в бриджах, но эта одежда мешает делать прыжки и растяжку. 2) Все завязки и застёжки должны быть расположены так, чтобы ребёнок мог самостоятельно одеть и снять спортивную форму. 3) Пояса и резинки не должны туго перетягивать живот. 4) Бельё не должно иметь грубых швов, предпочтение следует отдать нижнему белью из натуральных материалов.  </vt:lpstr>
      <vt:lpstr>   </vt:lpstr>
      <vt:lpstr>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воспитателя на физкультурных занятиях</dc:title>
  <dc:creator>Екатерина Шумилова</dc:creator>
  <cp:lastModifiedBy>Николай</cp:lastModifiedBy>
  <cp:revision>48</cp:revision>
  <dcterms:created xsi:type="dcterms:W3CDTF">2016-10-05T07:38:13Z</dcterms:created>
  <dcterms:modified xsi:type="dcterms:W3CDTF">2019-08-29T16:27:55Z</dcterms:modified>
</cp:coreProperties>
</file>