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7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2E48A6-9E4E-4D0D-AE59-FC00DE9A2009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0E5A01-794D-4AB9-BC42-50E36411167D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2E48A6-9E4E-4D0D-AE59-FC00DE9A2009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0E5A01-794D-4AB9-BC42-50E3641116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2E48A6-9E4E-4D0D-AE59-FC00DE9A2009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0E5A01-794D-4AB9-BC42-50E3641116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2E48A6-9E4E-4D0D-AE59-FC00DE9A2009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0E5A01-794D-4AB9-BC42-50E3641116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2E48A6-9E4E-4D0D-AE59-FC00DE9A2009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0E5A01-794D-4AB9-BC42-50E36411167D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2E48A6-9E4E-4D0D-AE59-FC00DE9A2009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0E5A01-794D-4AB9-BC42-50E3641116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2E48A6-9E4E-4D0D-AE59-FC00DE9A2009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0E5A01-794D-4AB9-BC42-50E3641116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2E48A6-9E4E-4D0D-AE59-FC00DE9A2009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0E5A01-794D-4AB9-BC42-50E3641116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2E48A6-9E4E-4D0D-AE59-FC00DE9A2009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0E5A01-794D-4AB9-BC42-50E36411167D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2E48A6-9E4E-4D0D-AE59-FC00DE9A2009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0E5A01-794D-4AB9-BC42-50E3641116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2E48A6-9E4E-4D0D-AE59-FC00DE9A2009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0E5A01-794D-4AB9-BC42-50E36411167D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212E48A6-9E4E-4D0D-AE59-FC00DE9A2009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E0E5A01-794D-4AB9-BC42-50E36411167D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2" name="AutoShape 38" descr="C:\Users\%D0%9D%D0%B8%D0%BA%D0%BE%D0%BB%D0%B0%D0%B9\Downloads\i (1)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64" name="AutoShape 40" descr="C:\Users\%D0%9D%D0%B8%D0%BA%D0%BE%D0%BB%D0%B0%D0%B9\Downloads\i (1)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7" name="Прямоугольник 46"/>
          <p:cNvSpPr/>
          <p:nvPr/>
        </p:nvSpPr>
        <p:spPr>
          <a:xfrm>
            <a:off x="1331640" y="332656"/>
            <a:ext cx="7200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Подготовка детей дошкольного возраста к конкурсу 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Ритмическая мозаика», как средство приобщения 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общекультурным ценностям</a:t>
            </a:r>
          </a:p>
        </p:txBody>
      </p:sp>
      <p:sp>
        <p:nvSpPr>
          <p:cNvPr id="49" name="Прямоугольник 48"/>
          <p:cNvSpPr/>
          <p:nvPr/>
        </p:nvSpPr>
        <p:spPr>
          <a:xfrm>
            <a:off x="1475656" y="5589240"/>
            <a:ext cx="69127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Инструктор по физической культуре МАДОУ - детский №151 Кичигина Ольга Юрьевна </a:t>
            </a:r>
          </a:p>
        </p:txBody>
      </p:sp>
      <p:pic>
        <p:nvPicPr>
          <p:cNvPr id="1069" name="Picture 45" descr="https://new.dop.mosreg.ru/images/events/cover/33b240c5e491db4071a3b5b3c2cb3d40_bi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1574757"/>
            <a:ext cx="5813933" cy="387046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2"/>
          <p:cNvGrpSpPr>
            <a:grpSpLocks/>
          </p:cNvGrpSpPr>
          <p:nvPr/>
        </p:nvGrpSpPr>
        <p:grpSpPr bwMode="auto">
          <a:xfrm>
            <a:off x="2771800" y="1412776"/>
            <a:ext cx="5426075" cy="4297363"/>
            <a:chOff x="1937" y="2361"/>
            <a:chExt cx="8365" cy="7152"/>
          </a:xfrm>
        </p:grpSpPr>
        <p:grpSp>
          <p:nvGrpSpPr>
            <p:cNvPr id="6" name="Group 3"/>
            <p:cNvGrpSpPr>
              <a:grpSpLocks/>
            </p:cNvGrpSpPr>
            <p:nvPr/>
          </p:nvGrpSpPr>
          <p:grpSpPr bwMode="auto">
            <a:xfrm>
              <a:off x="1937" y="2361"/>
              <a:ext cx="8365" cy="7152"/>
              <a:chOff x="1937" y="2361"/>
              <a:chExt cx="8365" cy="7152"/>
            </a:xfrm>
          </p:grpSpPr>
          <p:grpSp>
            <p:nvGrpSpPr>
              <p:cNvPr id="8" name="Group 4"/>
              <p:cNvGrpSpPr>
                <a:grpSpLocks/>
              </p:cNvGrpSpPr>
              <p:nvPr/>
            </p:nvGrpSpPr>
            <p:grpSpPr bwMode="auto">
              <a:xfrm>
                <a:off x="1937" y="2361"/>
                <a:ext cx="8365" cy="7152"/>
                <a:chOff x="1937" y="2361"/>
                <a:chExt cx="8365" cy="7152"/>
              </a:xfrm>
            </p:grpSpPr>
            <p:grpSp>
              <p:nvGrpSpPr>
                <p:cNvPr id="10" name="Group 5"/>
                <p:cNvGrpSpPr>
                  <a:grpSpLocks/>
                </p:cNvGrpSpPr>
                <p:nvPr/>
              </p:nvGrpSpPr>
              <p:grpSpPr bwMode="auto">
                <a:xfrm>
                  <a:off x="1937" y="2361"/>
                  <a:ext cx="8365" cy="7152"/>
                  <a:chOff x="2310" y="1996"/>
                  <a:chExt cx="8365" cy="7152"/>
                </a:xfrm>
              </p:grpSpPr>
              <p:grpSp>
                <p:nvGrpSpPr>
                  <p:cNvPr id="12" name="Group 6"/>
                  <p:cNvGrpSpPr>
                    <a:grpSpLocks/>
                  </p:cNvGrpSpPr>
                  <p:nvPr/>
                </p:nvGrpSpPr>
                <p:grpSpPr bwMode="auto">
                  <a:xfrm>
                    <a:off x="2310" y="1996"/>
                    <a:ext cx="8365" cy="7152"/>
                    <a:chOff x="2310" y="1996"/>
                    <a:chExt cx="8365" cy="7152"/>
                  </a:xfrm>
                </p:grpSpPr>
                <p:grpSp>
                  <p:nvGrpSpPr>
                    <p:cNvPr id="15" name="Group 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310" y="1996"/>
                      <a:ext cx="8365" cy="7152"/>
                      <a:chOff x="2310" y="1996"/>
                      <a:chExt cx="8365" cy="7152"/>
                    </a:xfrm>
                  </p:grpSpPr>
                  <p:grpSp>
                    <p:nvGrpSpPr>
                      <p:cNvPr id="17" name="Group 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310" y="1996"/>
                        <a:ext cx="8365" cy="7152"/>
                        <a:chOff x="2273" y="2064"/>
                        <a:chExt cx="8365" cy="7152"/>
                      </a:xfrm>
                    </p:grpSpPr>
                    <p:grpSp>
                      <p:nvGrpSpPr>
                        <p:cNvPr id="20" name="Group 9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2273" y="2064"/>
                          <a:ext cx="8365" cy="7152"/>
                          <a:chOff x="2273" y="2064"/>
                          <a:chExt cx="8365" cy="7152"/>
                        </a:xfrm>
                      </p:grpSpPr>
                      <p:grpSp>
                        <p:nvGrpSpPr>
                          <p:cNvPr id="23" name="Group 10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2273" y="2064"/>
                            <a:ext cx="8365" cy="7152"/>
                            <a:chOff x="2273" y="2064"/>
                            <a:chExt cx="8365" cy="7152"/>
                          </a:xfrm>
                        </p:grpSpPr>
                        <p:sp>
                          <p:nvSpPr>
                            <p:cNvPr id="28" name="Rectangle 11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>
                              <a:off x="8295" y="4572"/>
                              <a:ext cx="2343" cy="951"/>
                            </a:xfrm>
                            <a:prstGeom prst="rect">
                              <a:avLst/>
                            </a:prstGeom>
                            <a:solidFill>
                              <a:srgbClr val="FFFFFF"/>
                            </a:solidFill>
                            <a:ln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:ln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ru-RU"/>
                            </a:p>
                          </p:txBody>
                        </p:sp>
                        <p:sp>
                          <p:nvSpPr>
                            <p:cNvPr id="29" name="Rectangle 12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>
                              <a:off x="2273" y="4572"/>
                              <a:ext cx="2216" cy="951"/>
                            </a:xfrm>
                            <a:prstGeom prst="rect">
                              <a:avLst/>
                            </a:prstGeom>
                            <a:solidFill>
                              <a:srgbClr val="FFFFFF"/>
                            </a:solidFill>
                            <a:ln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:ln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ru-RU"/>
                            </a:p>
                          </p:txBody>
                        </p:sp>
                        <p:grpSp>
                          <p:nvGrpSpPr>
                            <p:cNvPr id="30" name="Group 13"/>
                            <p:cNvGrpSpPr>
                              <a:grpSpLocks/>
                            </p:cNvGrpSpPr>
                            <p:nvPr/>
                          </p:nvGrpSpPr>
                          <p:grpSpPr bwMode="auto">
                            <a:xfrm>
                              <a:off x="3491" y="2064"/>
                              <a:ext cx="5721" cy="7152"/>
                              <a:chOff x="3423" y="1958"/>
                              <a:chExt cx="5721" cy="7152"/>
                            </a:xfrm>
                          </p:grpSpPr>
                          <p:sp>
                            <p:nvSpPr>
                              <p:cNvPr id="34" name="Rectangle 14"/>
                              <p:cNvSpPr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>
                                <a:off x="4253" y="1958"/>
                                <a:ext cx="4061" cy="624"/>
                              </a:xfrm>
                              <a:prstGeom prst="rect">
                                <a:avLst/>
                              </a:prstGeom>
                              <a:solidFill>
                                <a:srgbClr val="FFFFFF"/>
                              </a:solidFill>
                              <a:ln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:ln>
                            </p:spPr>
                            <p:txBody>
                              <a:bodyPr vert="horz" wrap="square" lIns="91440" tIns="45720" rIns="91440" bIns="45720" numCol="1" anchor="t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endParaRPr lang="ru-RU"/>
                              </a:p>
                            </p:txBody>
                          </p:sp>
                          <p:sp>
                            <p:nvSpPr>
                              <p:cNvPr id="35" name="Rectangle 16"/>
                              <p:cNvSpPr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>
                                <a:off x="4287" y="8428"/>
                                <a:ext cx="3993" cy="682"/>
                              </a:xfrm>
                              <a:prstGeom prst="rect">
                                <a:avLst/>
                              </a:prstGeom>
                              <a:gradFill>
                                <a:gsLst>
                                  <a:gs pos="0">
                                    <a:schemeClr val="accent1">
                                      <a:tint val="66000"/>
                                      <a:satMod val="160000"/>
                                    </a:schemeClr>
                                  </a:gs>
                                  <a:gs pos="50000">
                                    <a:schemeClr val="accent1">
                                      <a:tint val="44500"/>
                                      <a:satMod val="160000"/>
                                    </a:schemeClr>
                                  </a:gs>
                                  <a:gs pos="100000">
                                    <a:schemeClr val="accent1">
                                      <a:tint val="23500"/>
                                      <a:satMod val="160000"/>
                                    </a:schemeClr>
                                  </a:gs>
                                </a:gsLst>
                                <a:lin ang="5400000" scaled="0"/>
                              </a:gradFill>
                              <a:ln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:ln>
                            </p:spPr>
                            <p:txBody>
                              <a:bodyPr vert="horz" wrap="square" lIns="91440" tIns="45720" rIns="91440" bIns="45720" numCol="1" anchor="t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endParaRPr lang="ru-RU"/>
                              </a:p>
                            </p:txBody>
                          </p:sp>
                          <p:sp>
                            <p:nvSpPr>
                              <p:cNvPr id="36" name="Rectangle 17"/>
                              <p:cNvSpPr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>
                                <a:off x="3423" y="7199"/>
                                <a:ext cx="5721" cy="750"/>
                              </a:xfrm>
                              <a:prstGeom prst="rect">
                                <a:avLst/>
                              </a:prstGeom>
                              <a:solidFill>
                                <a:srgbClr val="FFFFFF"/>
                              </a:solidFill>
                              <a:ln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:ln>
                            </p:spPr>
                            <p:txBody>
                              <a:bodyPr vert="horz" wrap="square" lIns="91440" tIns="45720" rIns="91440" bIns="45720" numCol="1" anchor="t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endParaRPr lang="ru-RU"/>
                              </a:p>
                            </p:txBody>
                          </p:sp>
                          <p:sp>
                            <p:nvSpPr>
                              <p:cNvPr id="37" name="Rectangle 18"/>
                              <p:cNvSpPr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>
                                <a:off x="3423" y="5980"/>
                                <a:ext cx="5721" cy="654"/>
                              </a:xfrm>
                              <a:prstGeom prst="rect">
                                <a:avLst/>
                              </a:prstGeom>
                              <a:solidFill>
                                <a:srgbClr val="FFFFFF"/>
                              </a:solidFill>
                              <a:ln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:ln>
                            </p:spPr>
                            <p:txBody>
                              <a:bodyPr vert="horz" wrap="square" lIns="91440" tIns="45720" rIns="91440" bIns="45720" numCol="1" anchor="t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endParaRPr lang="ru-RU"/>
                              </a:p>
                            </p:txBody>
                          </p:sp>
                          <p:sp>
                            <p:nvSpPr>
                              <p:cNvPr id="38" name="Rectangle 19"/>
                              <p:cNvSpPr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>
                                <a:off x="5112" y="4466"/>
                                <a:ext cx="2343" cy="951"/>
                              </a:xfrm>
                              <a:prstGeom prst="rect">
                                <a:avLst/>
                              </a:prstGeom>
                              <a:solidFill>
                                <a:srgbClr val="FFFFFF"/>
                              </a:solidFill>
                              <a:ln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:ln>
                            </p:spPr>
                            <p:txBody>
                              <a:bodyPr vert="horz" wrap="square" lIns="91440" tIns="45720" rIns="91440" bIns="45720" numCol="1" anchor="t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endParaRPr lang="ru-RU"/>
                              </a:p>
                            </p:txBody>
                          </p:sp>
                        </p:grpSp>
                        <p:sp>
                          <p:nvSpPr>
                            <p:cNvPr id="31" name="AutoShape 20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>
                              <a:off x="6095" y="2817"/>
                              <a:ext cx="365" cy="249"/>
                            </a:xfrm>
                            <a:prstGeom prst="downArrow">
                              <a:avLst>
                                <a:gd name="adj1" fmla="val 50000"/>
                                <a:gd name="adj2" fmla="val 25000"/>
                              </a:avLst>
                            </a:prstGeom>
                            <a:solidFill>
                              <a:srgbClr val="FF0000"/>
                            </a:solidFill>
                            <a:ln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:ln>
                          </p:spPr>
                          <p:txBody>
                            <a:bodyPr vert="eaVert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ru-RU"/>
                            </a:p>
                          </p:txBody>
                        </p:sp>
                        <p:sp>
                          <p:nvSpPr>
                            <p:cNvPr id="32" name="AutoShape 21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>
                              <a:off x="6143" y="6884"/>
                              <a:ext cx="365" cy="249"/>
                            </a:xfrm>
                            <a:prstGeom prst="downArrow">
                              <a:avLst>
                                <a:gd name="adj1" fmla="val 50000"/>
                                <a:gd name="adj2" fmla="val 25000"/>
                              </a:avLst>
                            </a:prstGeom>
                            <a:solidFill>
                              <a:srgbClr val="FF0000"/>
                            </a:solidFill>
                            <a:ln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:ln>
                          </p:spPr>
                          <p:txBody>
                            <a:bodyPr vert="eaVert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ru-RU"/>
                            </a:p>
                          </p:txBody>
                        </p:sp>
                        <p:sp>
                          <p:nvSpPr>
                            <p:cNvPr id="33" name="AutoShape 22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>
                              <a:off x="6155" y="8219"/>
                              <a:ext cx="365" cy="249"/>
                            </a:xfrm>
                            <a:prstGeom prst="downArrow">
                              <a:avLst>
                                <a:gd name="adj1" fmla="val 50000"/>
                                <a:gd name="adj2" fmla="val 25000"/>
                              </a:avLst>
                            </a:prstGeom>
                            <a:solidFill>
                              <a:srgbClr val="FF0000"/>
                            </a:solidFill>
                            <a:ln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:ln>
                          </p:spPr>
                          <p:txBody>
                            <a:bodyPr vert="eaVert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ru-RU"/>
                            </a:p>
                          </p:txBody>
                        </p:sp>
                      </p:grpSp>
                      <p:sp>
                        <p:nvSpPr>
                          <p:cNvPr id="24" name="AutoShape 23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 rot="4508336">
                            <a:off x="4663" y="3351"/>
                            <a:ext cx="249" cy="1861"/>
                          </a:xfrm>
                          <a:prstGeom prst="downArrow">
                            <a:avLst>
                              <a:gd name="adj1" fmla="val 50000"/>
                              <a:gd name="adj2" fmla="val 186847"/>
                            </a:avLst>
                          </a:prstGeom>
                          <a:solidFill>
                            <a:srgbClr val="FF0000"/>
                          </a:solidFill>
                          <a:ln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:ln>
                        </p:spPr>
                        <p:txBody>
                          <a:bodyPr vert="eaVert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25" name="AutoShape 24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 rot="-4502358">
                            <a:off x="7898" y="3351"/>
                            <a:ext cx="249" cy="1861"/>
                          </a:xfrm>
                          <a:prstGeom prst="downArrow">
                            <a:avLst>
                              <a:gd name="adj1" fmla="val 50000"/>
                              <a:gd name="adj2" fmla="val 186847"/>
                            </a:avLst>
                          </a:prstGeom>
                          <a:solidFill>
                            <a:srgbClr val="FF0000"/>
                          </a:solidFill>
                          <a:ln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:ln>
                        </p:spPr>
                        <p:txBody>
                          <a:bodyPr vert="eaVert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26" name="AutoShape 25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 rot="3944615">
                            <a:off x="8680" y="5326"/>
                            <a:ext cx="249" cy="1012"/>
                          </a:xfrm>
                          <a:prstGeom prst="downArrow">
                            <a:avLst>
                              <a:gd name="adj1" fmla="val 50000"/>
                              <a:gd name="adj2" fmla="val 101606"/>
                            </a:avLst>
                          </a:prstGeom>
                          <a:solidFill>
                            <a:srgbClr val="FF0000"/>
                          </a:solidFill>
                          <a:ln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:ln>
                        </p:spPr>
                        <p:txBody>
                          <a:bodyPr vert="eaVert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27" name="AutoShape 26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 rot="-3985468">
                            <a:off x="3759" y="5319"/>
                            <a:ext cx="249" cy="1012"/>
                          </a:xfrm>
                          <a:prstGeom prst="downArrow">
                            <a:avLst>
                              <a:gd name="adj1" fmla="val 50000"/>
                              <a:gd name="adj2" fmla="val 101606"/>
                            </a:avLst>
                          </a:prstGeom>
                          <a:solidFill>
                            <a:srgbClr val="FF0000"/>
                          </a:solidFill>
                          <a:ln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:ln>
                        </p:spPr>
                        <p:txBody>
                          <a:bodyPr vert="eaVert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ru-RU"/>
                          </a:p>
                        </p:txBody>
                      </p:sp>
                    </p:grpSp>
                    <p:sp>
                      <p:nvSpPr>
                        <p:cNvPr id="21" name="AutoShape 2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6122" y="4079"/>
                          <a:ext cx="338" cy="327"/>
                        </a:xfrm>
                        <a:prstGeom prst="downArrow">
                          <a:avLst>
                            <a:gd name="adj1" fmla="val 50000"/>
                            <a:gd name="adj2" fmla="val 25000"/>
                          </a:avLst>
                        </a:prstGeom>
                        <a:solidFill>
                          <a:srgbClr val="FF0000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vert="eaVert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22" name="AutoShape 2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6155" y="5622"/>
                          <a:ext cx="338" cy="327"/>
                        </a:xfrm>
                        <a:prstGeom prst="downArrow">
                          <a:avLst>
                            <a:gd name="adj1" fmla="val 50000"/>
                            <a:gd name="adj2" fmla="val 25000"/>
                          </a:avLst>
                        </a:prstGeom>
                        <a:solidFill>
                          <a:srgbClr val="FF0000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vert="eaVert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/>
                        </a:p>
                      </p:txBody>
                    </p:sp>
                  </p:grpSp>
                  <p:sp>
                    <p:nvSpPr>
                      <p:cNvPr id="18" name="WordArt 29"/>
                      <p:cNvSpPr>
                        <a:spLocks noChangeArrowheads="1" noChangeShapeType="1" noTextEdit="1"/>
                      </p:cNvSpPr>
                      <p:nvPr/>
                    </p:nvSpPr>
                    <p:spPr bwMode="auto">
                      <a:xfrm>
                        <a:off x="4152" y="3264"/>
                        <a:ext cx="4503" cy="442"/>
                      </a:xfrm>
                      <a:prstGeom prst="rect">
                        <a:avLst/>
                      </a:prstGeom>
                    </p:spPr>
                    <p:txBody>
                      <a:bodyPr wrap="none" fromWordArt="1">
                        <a:prstTxWarp prst="textPlain">
                          <a:avLst>
                            <a:gd name="adj" fmla="val 50000"/>
                          </a:avLst>
                        </a:prstTxWarp>
                      </a:bodyPr>
                      <a:lstStyle/>
                      <a:p>
                        <a:pPr algn="ctr" rtl="0"/>
                        <a:r>
                          <a:rPr lang="ru-RU" sz="3600" kern="10" spc="0" dirty="0" smtClean="0">
                            <a:ln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:ln>
                            <a:solidFill>
                              <a:srgbClr val="3004EC"/>
                            </a:solidFill>
                            <a:effectLst/>
                            <a:latin typeface="Times New Roman"/>
                            <a:cs typeface="Times New Roman"/>
                          </a:rPr>
                          <a:t>создание композиции</a:t>
                        </a:r>
                        <a:endParaRPr lang="ru-RU" sz="3600" kern="10" spc="0" dirty="0">
                          <a:ln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  <a:solidFill>
                            <a:srgbClr val="3004EC"/>
                          </a:solidFill>
                          <a:effectLst/>
                          <a:latin typeface="Times New Roman"/>
                          <a:cs typeface="Times New Roman"/>
                        </a:endParaRPr>
                      </a:p>
                    </p:txBody>
                  </p:sp>
                  <p:sp>
                    <p:nvSpPr>
                      <p:cNvPr id="19" name="WordArt 30"/>
                      <p:cNvSpPr>
                        <a:spLocks noChangeArrowheads="1" noChangeShapeType="1" noTextEdit="1"/>
                      </p:cNvSpPr>
                      <p:nvPr/>
                    </p:nvSpPr>
                    <p:spPr bwMode="auto">
                      <a:xfrm>
                        <a:off x="4489" y="2221"/>
                        <a:ext cx="3806" cy="275"/>
                      </a:xfrm>
                      <a:prstGeom prst="rect">
                        <a:avLst/>
                      </a:prstGeom>
                    </p:spPr>
                    <p:txBody>
                      <a:bodyPr wrap="none" fromWordArt="1">
                        <a:prstTxWarp prst="textPlain">
                          <a:avLst>
                            <a:gd name="adj" fmla="val 50000"/>
                          </a:avLst>
                        </a:prstTxWarp>
                      </a:bodyPr>
                      <a:lstStyle/>
                      <a:p>
                        <a:pPr algn="ctr" rtl="0"/>
                        <a:r>
                          <a:rPr lang="ru-RU" sz="3600" kern="10" spc="0" dirty="0" smtClean="0">
                            <a:ln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:ln>
                            <a:solidFill>
                              <a:srgbClr val="3004EC"/>
                            </a:solidFill>
                            <a:effectLst/>
                            <a:latin typeface="Times New Roman"/>
                            <a:cs typeface="Times New Roman"/>
                          </a:rPr>
                          <a:t>изучаем положение</a:t>
                        </a:r>
                        <a:endParaRPr lang="ru-RU" sz="3600" kern="10" spc="0" dirty="0">
                          <a:ln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  <a:solidFill>
                            <a:srgbClr val="3004EC"/>
                          </a:solidFill>
                          <a:effectLst/>
                          <a:latin typeface="Times New Roman"/>
                          <a:cs typeface="Times New Roman"/>
                        </a:endParaRPr>
                      </a:p>
                    </p:txBody>
                  </p:sp>
                </p:grpSp>
                <p:sp>
                  <p:nvSpPr>
                    <p:cNvPr id="16" name="WordArt 31"/>
                    <p:cNvSpPr>
                      <a:spLocks noChangeArrowheads="1" noChangeShapeType="1" noTextEdit="1"/>
                    </p:cNvSpPr>
                    <p:nvPr/>
                  </p:nvSpPr>
                  <p:spPr bwMode="auto">
                    <a:xfrm>
                      <a:off x="2415" y="4557"/>
                      <a:ext cx="1977" cy="829"/>
                    </a:xfrm>
                    <a:prstGeom prst="rect">
                      <a:avLst/>
                    </a:prstGeom>
                  </p:spPr>
                  <p:txBody>
                    <a:bodyPr wrap="none" fromWordArt="1">
                      <a:prstTxWarp prst="textPlain">
                        <a:avLst>
                          <a:gd name="adj" fmla="val 50000"/>
                        </a:avLst>
                      </a:prstTxWarp>
                    </a:bodyPr>
                    <a:lstStyle/>
                    <a:p>
                      <a:pPr algn="ctr" rtl="0"/>
                      <a:r>
                        <a:rPr lang="ru-RU" sz="3600" kern="10" spc="0" smtClean="0">
                          <a:ln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  <a:solidFill>
                            <a:srgbClr val="3004EC"/>
                          </a:solidFill>
                          <a:effectLst/>
                          <a:latin typeface="Times New Roman"/>
                          <a:cs typeface="Times New Roman"/>
                        </a:rPr>
                        <a:t>подбор</a:t>
                      </a:r>
                    </a:p>
                    <a:p>
                      <a:pPr algn="ctr" rtl="0"/>
                      <a:r>
                        <a:rPr lang="ru-RU" sz="3600" kern="10" spc="0" smtClean="0">
                          <a:ln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  <a:solidFill>
                            <a:srgbClr val="3004EC"/>
                          </a:solidFill>
                          <a:effectLst/>
                          <a:latin typeface="Times New Roman"/>
                          <a:cs typeface="Times New Roman"/>
                        </a:rPr>
                        <a:t>музыки</a:t>
                      </a:r>
                      <a:endParaRPr lang="ru-RU" sz="3600" kern="10" spc="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3004EC"/>
                        </a:solidFill>
                        <a:effectLst/>
                        <a:latin typeface="Times New Roman"/>
                        <a:cs typeface="Times New Roman"/>
                      </a:endParaRPr>
                    </a:p>
                  </p:txBody>
                </p:sp>
              </p:grpSp>
              <p:sp>
                <p:nvSpPr>
                  <p:cNvPr id="13" name="WordArt 32"/>
                  <p:cNvSpPr>
                    <a:spLocks noChangeArrowheads="1" noChangeShapeType="1" noTextEdit="1"/>
                  </p:cNvSpPr>
                  <p:nvPr/>
                </p:nvSpPr>
                <p:spPr bwMode="auto">
                  <a:xfrm>
                    <a:off x="5280" y="4557"/>
                    <a:ext cx="2321" cy="829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00"/>
                      </a:avLst>
                    </a:prstTxWarp>
                  </a:bodyPr>
                  <a:lstStyle/>
                  <a:p>
                    <a:pPr algn="ctr" rtl="0"/>
                    <a:r>
                      <a:rPr lang="ru-RU" sz="3600" kern="10" spc="0" dirty="0" smtClean="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3004EC"/>
                        </a:solidFill>
                        <a:effectLst/>
                        <a:latin typeface="Times New Roman"/>
                        <a:cs typeface="Times New Roman"/>
                      </a:rPr>
                      <a:t>сюжет</a:t>
                    </a:r>
                  </a:p>
                  <a:p>
                    <a:pPr algn="ctr" rtl="0"/>
                    <a:r>
                      <a:rPr lang="ru-RU" sz="3600" kern="10" spc="0" dirty="0" smtClean="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3004EC"/>
                        </a:solidFill>
                        <a:effectLst/>
                        <a:latin typeface="Times New Roman"/>
                        <a:cs typeface="Times New Roman"/>
                      </a:rPr>
                      <a:t>построение</a:t>
                    </a:r>
                  </a:p>
                  <a:p>
                    <a:pPr algn="ctr" rtl="0"/>
                    <a:r>
                      <a:rPr lang="ru-RU" sz="3600" kern="10" spc="0" dirty="0" smtClean="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3004EC"/>
                        </a:solidFill>
                        <a:effectLst/>
                        <a:latin typeface="Times New Roman"/>
                        <a:cs typeface="Times New Roman"/>
                      </a:rPr>
                      <a:t>перестроение</a:t>
                    </a:r>
                    <a:endParaRPr lang="ru-RU" sz="3600" kern="10" spc="0" dirty="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3004EC"/>
                      </a:solidFill>
                      <a:effectLst/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4" name="WordArt 33"/>
                  <p:cNvSpPr>
                    <a:spLocks noChangeArrowheads="1" noChangeShapeType="1" noTextEdit="1"/>
                  </p:cNvSpPr>
                  <p:nvPr/>
                </p:nvSpPr>
                <p:spPr bwMode="auto">
                  <a:xfrm>
                    <a:off x="8385" y="4557"/>
                    <a:ext cx="2250" cy="829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00"/>
                      </a:avLst>
                    </a:prstTxWarp>
                  </a:bodyPr>
                  <a:lstStyle/>
                  <a:p>
                    <a:pPr algn="ctr" rtl="0"/>
                    <a:r>
                      <a:rPr lang="ru-RU" sz="3600" kern="10" spc="0" smtClean="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3004EC"/>
                        </a:solidFill>
                        <a:effectLst/>
                        <a:latin typeface="Times New Roman"/>
                        <a:cs typeface="Times New Roman"/>
                      </a:rPr>
                      <a:t>спортивный</a:t>
                    </a:r>
                  </a:p>
                  <a:p>
                    <a:pPr algn="ctr" rtl="0"/>
                    <a:r>
                      <a:rPr lang="ru-RU" sz="3600" kern="10" spc="0" smtClean="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3004EC"/>
                        </a:solidFill>
                        <a:effectLst/>
                        <a:latin typeface="Times New Roman"/>
                        <a:cs typeface="Times New Roman"/>
                      </a:rPr>
                      <a:t>инвентарь</a:t>
                    </a:r>
                    <a:endParaRPr lang="ru-RU" sz="3600" kern="10" spc="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3004EC"/>
                      </a:solidFill>
                      <a:effectLst/>
                      <a:latin typeface="Times New Roman"/>
                      <a:cs typeface="Times New Roman"/>
                    </a:endParaRPr>
                  </a:p>
                </p:txBody>
              </p:sp>
            </p:grpSp>
            <p:sp>
              <p:nvSpPr>
                <p:cNvPr id="11" name="WordArt 34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4294" y="6442"/>
                  <a:ext cx="3354" cy="547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 rtl="0"/>
                  <a:r>
                    <a:rPr lang="ru-RU" sz="3600" kern="10" spc="0" smtClean="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3004EC"/>
                      </a:solidFill>
                      <a:effectLst/>
                      <a:latin typeface="Times New Roman"/>
                      <a:cs typeface="Times New Roman"/>
                    </a:rPr>
                    <a:t>создание композиции</a:t>
                  </a:r>
                </a:p>
                <a:p>
                  <a:pPr algn="ctr" rtl="0"/>
                  <a:r>
                    <a:rPr lang="ru-RU" sz="3600" kern="10" spc="0" smtClean="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3004EC"/>
                      </a:solidFill>
                      <a:effectLst/>
                      <a:latin typeface="Times New Roman"/>
                      <a:cs typeface="Times New Roman"/>
                    </a:rPr>
                    <a:t>с учетом требований</a:t>
                  </a:r>
                </a:p>
                <a:p>
                  <a:pPr algn="ctr" rtl="0"/>
                  <a:r>
                    <a:rPr lang="ru-RU" sz="3600" kern="10" spc="0" smtClean="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3004EC"/>
                      </a:solidFill>
                      <a:effectLst/>
                      <a:latin typeface="Times New Roman"/>
                      <a:cs typeface="Times New Roman"/>
                    </a:rPr>
                    <a:t>к содержанию</a:t>
                  </a:r>
                  <a:endParaRPr lang="ru-RU" sz="3600" kern="10" spc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3004EC"/>
                    </a:solidFill>
                    <a:effectLst/>
                    <a:latin typeface="Times New Roman"/>
                    <a:cs typeface="Times New Roman"/>
                  </a:endParaRPr>
                </a:p>
              </p:txBody>
            </p:sp>
          </p:grpSp>
          <p:sp>
            <p:nvSpPr>
              <p:cNvPr id="9" name="WordArt 35"/>
              <p:cNvSpPr>
                <a:spLocks noChangeArrowheads="1" noChangeShapeType="1" noTextEdit="1"/>
              </p:cNvSpPr>
              <p:nvPr/>
            </p:nvSpPr>
            <p:spPr bwMode="auto">
              <a:xfrm>
                <a:off x="3521" y="7651"/>
                <a:ext cx="5196" cy="653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 rtl="0"/>
                <a:r>
                  <a:rPr lang="ru-RU" sz="3600" kern="10" spc="0" smtClean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3004EC"/>
                    </a:solidFill>
                    <a:effectLst/>
                    <a:latin typeface="Times New Roman"/>
                    <a:cs typeface="Times New Roman"/>
                  </a:rPr>
                  <a:t>подбор детей и </a:t>
                </a:r>
              </a:p>
              <a:p>
                <a:pPr algn="ctr" rtl="0"/>
                <a:r>
                  <a:rPr lang="ru-RU" sz="3600" kern="10" spc="0" smtClean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3004EC"/>
                    </a:solidFill>
                    <a:effectLst/>
                    <a:latin typeface="Times New Roman"/>
                    <a:cs typeface="Times New Roman"/>
                  </a:rPr>
                  <a:t>разучивание композиции</a:t>
                </a:r>
                <a:endParaRPr lang="ru-RU" sz="3600" kern="10" spc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3004EC"/>
                  </a:solidFill>
                  <a:effectLst/>
                  <a:latin typeface="Times New Roman"/>
                  <a:cs typeface="Times New Roman"/>
                </a:endParaRPr>
              </a:p>
            </p:txBody>
          </p:sp>
        </p:grpSp>
        <p:sp>
          <p:nvSpPr>
            <p:cNvPr id="7" name="WordArt 36"/>
            <p:cNvSpPr>
              <a:spLocks noChangeArrowheads="1" noChangeShapeType="1" noTextEdit="1"/>
            </p:cNvSpPr>
            <p:nvPr/>
          </p:nvSpPr>
          <p:spPr bwMode="auto">
            <a:xfrm>
              <a:off x="4116" y="8995"/>
              <a:ext cx="3843" cy="40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0"/>
              <a:r>
                <a:rPr lang="ru-RU" sz="3600" kern="10" spc="0" dirty="0" smtClean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effectLst/>
                  <a:latin typeface="Times New Roman"/>
                  <a:cs typeface="Times New Roman"/>
                </a:rPr>
                <a:t>участие в конкурсе</a:t>
              </a:r>
              <a:endPara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/>
                <a:latin typeface="Times New Roman"/>
                <a:cs typeface="Times New Roman"/>
              </a:endParaRPr>
            </a:p>
          </p:txBody>
        </p:sp>
      </p:grpSp>
      <p:sp>
        <p:nvSpPr>
          <p:cNvPr id="40" name="Прямоугольник 39"/>
          <p:cNvSpPr/>
          <p:nvPr/>
        </p:nvSpPr>
        <p:spPr>
          <a:xfrm>
            <a:off x="1115616" y="539388"/>
            <a:ext cx="79208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Алгоритм подготовки воспитанников к конкурсу «Ритмическая мозаика»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27784" y="404664"/>
            <a:ext cx="42759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Требования к содержанию композиции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524000" y="1268760"/>
          <a:ext cx="7080448" cy="4114800"/>
        </p:xfrm>
        <a:graphic>
          <a:graphicData uri="http://schemas.openxmlformats.org/drawingml/2006/table">
            <a:tbl>
              <a:tblPr/>
              <a:tblGrid>
                <a:gridCol w="2359830"/>
                <a:gridCol w="2360309"/>
                <a:gridCol w="2360309"/>
              </a:tblGrid>
              <a:tr h="3960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Музыка</a:t>
                      </a:r>
                    </a:p>
                  </a:txBody>
                  <a:tcPr marL="44526" marR="445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Спортивный инвентарь</a:t>
                      </a:r>
                    </a:p>
                  </a:txBody>
                  <a:tcPr marL="44526" marR="445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Обязательные элементы</a:t>
                      </a:r>
                    </a:p>
                  </a:txBody>
                  <a:tcPr marL="44526" marR="445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4395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Текст на русском языке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Соответствовать возрасту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Ритмически доступно детям дошкольного возраста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(песни из мультфильмов, детских кинофильмов, народные, патриотические)</a:t>
                      </a: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Мячи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Скакалки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Обручи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Гимнастические палки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800" dirty="0" err="1">
                          <a:latin typeface="Times New Roman"/>
                          <a:ea typeface="Calibri"/>
                          <a:cs typeface="Times New Roman"/>
                        </a:rPr>
                        <a:t>Фитболы</a:t>
                      </a:r>
                      <a:endParaRPr lang="ru-RU" sz="18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Степы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Скамейки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Ракетки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Гантели </a:t>
                      </a: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ОРУ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Прыжки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Повороты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Упражнения на равновесия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Перестроения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Соответственно возрасту </a:t>
                      </a: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38</TotalTime>
  <Words>114</Words>
  <Application>Microsoft Office PowerPoint</Application>
  <PresentationFormat>Экран (4:3)</PresentationFormat>
  <Paragraphs>43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Солнцестояние</vt:lpstr>
      <vt:lpstr>Слайд 1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Подготовка детей дошкольного возраста к конкурсу  «Ритмическая мозаика», как средство приобщения  к общекультурным ценностям</dc:title>
  <dc:creator>Николай</dc:creator>
  <cp:lastModifiedBy>Николай</cp:lastModifiedBy>
  <cp:revision>4</cp:revision>
  <dcterms:created xsi:type="dcterms:W3CDTF">2022-04-14T12:44:27Z</dcterms:created>
  <dcterms:modified xsi:type="dcterms:W3CDTF">2022-04-14T13:22:58Z</dcterms:modified>
</cp:coreProperties>
</file>